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7" r:id="rId4"/>
    <p:sldId id="282" r:id="rId5"/>
    <p:sldId id="272" r:id="rId6"/>
    <p:sldId id="279" r:id="rId7"/>
    <p:sldId id="273" r:id="rId8"/>
    <p:sldId id="280" r:id="rId9"/>
    <p:sldId id="274" r:id="rId10"/>
    <p:sldId id="293" r:id="rId11"/>
    <p:sldId id="281" r:id="rId12"/>
    <p:sldId id="276" r:id="rId13"/>
    <p:sldId id="284" r:id="rId14"/>
    <p:sldId id="285" r:id="rId15"/>
    <p:sldId id="286" r:id="rId16"/>
    <p:sldId id="288" r:id="rId17"/>
    <p:sldId id="294" r:id="rId18"/>
    <p:sldId id="289" r:id="rId19"/>
    <p:sldId id="295" r:id="rId20"/>
    <p:sldId id="290" r:id="rId21"/>
    <p:sldId id="298" r:id="rId22"/>
    <p:sldId id="299" r:id="rId23"/>
    <p:sldId id="291" r:id="rId24"/>
    <p:sldId id="296" r:id="rId25"/>
    <p:sldId id="297" r:id="rId26"/>
    <p:sldId id="300" r:id="rId27"/>
    <p:sldId id="292" r:id="rId28"/>
    <p:sldId id="301" r:id="rId29"/>
    <p:sldId id="302" r:id="rId30"/>
    <p:sldId id="303" r:id="rId31"/>
    <p:sldId id="306" r:id="rId32"/>
    <p:sldId id="307" r:id="rId33"/>
    <p:sldId id="304" r:id="rId34"/>
    <p:sldId id="305" r:id="rId35"/>
    <p:sldId id="27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B0FA"/>
    <a:srgbClr val="6183FF"/>
    <a:srgbClr val="2F5CFF"/>
    <a:srgbClr val="B13629"/>
    <a:srgbClr val="C0311E"/>
    <a:srgbClr val="E8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3" autoAdjust="0"/>
    <p:restoredTop sz="86462"/>
  </p:normalViewPr>
  <p:slideViewPr>
    <p:cSldViewPr snapToGrid="0">
      <p:cViewPr>
        <p:scale>
          <a:sx n="96" d="100"/>
          <a:sy n="96" d="100"/>
        </p:scale>
        <p:origin x="1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18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08502-AEE8-A840-8A25-D47ABE806FFF}" type="datetimeFigureOut">
              <a:rPr kumimoji="1" lang="ko-Kore-KR" altLang="en-US" smtClean="0"/>
              <a:t>2023. 5. 5.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4E821-C4C2-0A47-A4FA-31D9FD27B88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98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5498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645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379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767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7686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1630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4322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2627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2722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1130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240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802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8304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3542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0524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0467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5969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1106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1191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1330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5526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8733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9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4455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9964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581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5355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9822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7930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144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976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580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4589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6100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4E821-C4C2-0A47-A4FA-31D9FD27B88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027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E7B12-467A-4251-BA22-F12328095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4582B4-79B8-4C3E-B058-F315E023B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35087-C1CA-44FA-8DA3-042A8888A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223A3-0826-45EE-A033-167E51E7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06B57-6598-42C8-9D77-70E2543A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9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7D486-45A7-4D0D-B743-23C24093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C88D81-898F-4B4C-A9F7-D0B2F50BA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8F7D2-2048-4D77-A911-6EDDDC2C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972CF-79DA-4ABC-8712-4823D403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A6B94-BFF1-47E6-B7FC-B1934357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2F5139-8A2E-4533-B852-C52CB4D48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81B9D7-A95C-49F7-A6A7-35F453235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C5592-007E-4C5E-A4E4-92D7C4E5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C6DDA-2FE2-46D4-9E87-720498851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4887B-9584-445E-A530-84BF0D76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94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8126B-412E-47BB-B502-14E7175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8CA98B-62A8-486C-AC90-E180EB90E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276EBF-9069-4EA2-8044-A7E646D0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1311F-4782-4E4B-B3D4-AA5F8648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B22A9-411C-4076-A2C8-9FBE8632D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3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CD1BC-AA6F-4BF7-B2EC-D0B631887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DBE972-74B6-4092-AFE2-C4681639E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0AE404-F546-45DB-941B-03EA76BE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50CFC7-B9CF-40BD-87BE-DB0CB4FC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F7697-D9ED-4C7A-912F-228747D9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1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73AE9-A2F9-4E00-BBAF-E9530094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8AA3F-53FF-41A0-8E32-D6B149D41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788F9D-F2B9-4BCD-BDBF-FA10D3531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D7B777-6EB3-4A38-8A52-EADFF898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8199C4-3BB6-4828-8B81-D8EEE798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DAD793-2F8D-44AD-8373-841E1C4B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24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E30E5-5669-4A9C-B844-80126C0B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191927-8DD2-4036-B414-C77A7AEA7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B18C58-6202-490F-A249-39075E0F7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FCE0DB-1E7D-451C-B502-1F1963CB3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B6D883-6A62-45A2-B630-B9F2DFE9C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E19E04-3C2B-4E5F-8D6A-49D43DACA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FE289D-55FF-42FE-8379-4B3C4638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AD3711-90D9-4061-BFFD-49BDF1768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8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01245-0983-457D-902B-8C4EFC2C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E35980-3880-4388-987A-9FF736E4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5FB3F8-A28F-451A-A444-1B5FF972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715D6A-1A98-4CA9-B0A7-A3BAA9D8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01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F238DF-3F23-49A0-AB87-5F6331334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2BF32C-B31B-47AC-8AA8-89C54E7B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CC9762-FA07-4291-81C7-2B7EE863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60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F65F5-E65F-46DC-9820-260ADB37D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64381C-F7D0-4284-8851-8B18F0AA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D0E6DF-33F3-44DC-A67B-080F28DD9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0A8CB-69F4-4A3F-A330-643C69957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769866-759E-45FE-A470-71BC2539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7C017-8E36-4A41-8D52-EFC6E99D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46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AD928-E630-4185-BA0C-C60AD41F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96FA4E-9EC5-44CA-9B27-7D98733B4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1FDAE0-F9FC-421A-903B-AB3401419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A35398-F841-4F32-8BB5-BCB56936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A8DD5-F695-4918-B56A-72005B11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0D0A02-2160-4294-BB88-3950E0392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6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B09F85-E2EC-4421-B7B9-A7844FAB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CB1453-56B3-4D01-BB77-45003962A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66FFA-CD62-414F-A4A4-D8646DEE7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34D53-72D1-4921-8BA0-F04511611817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D7B01-E341-4E7C-B156-F210F42B6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37CBE-9B94-40A9-B435-E982D46B6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91F9-E230-429D-8DF3-6AFD575E4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0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27256-E9DA-47A2-A00C-40AD06A67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4278"/>
            <a:ext cx="9144000" cy="25592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5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Hallym</a:t>
            </a:r>
            <a:r>
              <a:rPr lang="en-US" altLang="ko-KR" sz="4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LIKELION 11th</a:t>
            </a:r>
            <a:br>
              <a:rPr lang="en-US" altLang="ko-KR" sz="4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4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Front-End Study - 3</a:t>
            </a:r>
            <a:endParaRPr lang="ko-KR" altLang="en-US" sz="4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58341A-FED2-4319-8A64-C2C9178D22F2}"/>
              </a:ext>
            </a:extLst>
          </p:cNvPr>
          <p:cNvSpPr/>
          <p:nvPr/>
        </p:nvSpPr>
        <p:spPr>
          <a:xfrm>
            <a:off x="0" y="322217"/>
            <a:ext cx="1672046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2023.05.06</a:t>
            </a:r>
            <a:endParaRPr lang="ko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72441D-51D1-4A82-B94D-42B15B83BE46}"/>
              </a:ext>
            </a:extLst>
          </p:cNvPr>
          <p:cNvCxnSpPr>
            <a:cxnSpLocks/>
          </p:cNvCxnSpPr>
          <p:nvPr/>
        </p:nvCxnSpPr>
        <p:spPr>
          <a:xfrm>
            <a:off x="1791063" y="3942080"/>
            <a:ext cx="887693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46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232302"/>
            <a:ext cx="5708875" cy="25316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 </a:t>
            </a:r>
            <a:r>
              <a:rPr lang="ko-KR" altLang="en-US" sz="2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축약</a:t>
            </a:r>
            <a:endParaRPr lang="en-US" altLang="ko-KR" sz="2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border: width | style | color;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공백으로 구분 가능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정의하지 않은 속성값은 기본값으로 설정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3BA973-423F-8888-D505-EE37420BF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567" y="3997913"/>
            <a:ext cx="2126677" cy="21837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DA64FB-7F0B-5503-F275-C83432D16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265" y="1537146"/>
            <a:ext cx="4060516" cy="47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740" y="1189283"/>
            <a:ext cx="6677172" cy="38357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border-radius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테두리의 모서리에 굴곡을 주어 둥글게 만드는 속성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ore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방향마다 개별적으로 적용 가능</a:t>
            </a:r>
            <a:endParaRPr lang="en-US" altLang="ko-Kore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border-radius: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border-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방향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-radius: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6A6611-3AE8-C6DF-E111-602F5A70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487" y="757645"/>
            <a:ext cx="3910633" cy="4699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164EA2-7422-450C-9B9C-50FA81ACE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487" y="5456711"/>
            <a:ext cx="2694672" cy="11372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37C760-4D8E-407F-5ACF-DBA8EF415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18" y="2997522"/>
            <a:ext cx="1002090" cy="3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Margin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20" y="1232302"/>
            <a:ext cx="6241884" cy="51825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ore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방향마다 개별적으로 </a:t>
            </a:r>
            <a:r>
              <a:rPr lang="en-US" altLang="ko-Kore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margin </a:t>
            </a:r>
            <a:r>
              <a:rPr lang="ko-Kore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적용 가능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margin: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margin-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방향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값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</a:p>
          <a:p>
            <a:pPr marL="0" indent="0">
              <a:buNone/>
            </a:pPr>
            <a:endParaRPr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1ADA5C-7C70-E5CF-5CE2-ADD9AC34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25" y="1017995"/>
            <a:ext cx="4423156" cy="5396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DD3E56-BE10-A0B6-F7A5-93235C14EC63}"/>
              </a:ext>
            </a:extLst>
          </p:cNvPr>
          <p:cNvSpPr txBox="1"/>
          <p:nvPr/>
        </p:nvSpPr>
        <p:spPr>
          <a:xfrm>
            <a:off x="7709106" y="572980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다양한 방법으로 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margin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줄 수 있음</a:t>
            </a:r>
          </a:p>
        </p:txBody>
      </p:sp>
    </p:spTree>
    <p:extLst>
      <p:ext uri="{BB962C8B-B14F-4D97-AF65-F5344CB8AC3E}">
        <p14:creationId xmlns:p14="http://schemas.microsoft.com/office/powerpoint/2010/main" val="40061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6958602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Box-sizing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20" y="1181257"/>
            <a:ext cx="6824980" cy="535452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박스의 크기를 어떤 것 기준으로 계산할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 지정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box-sizing: content-box | border-box;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Content-box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지정한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width, height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영역에만 적용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padding, border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영역은 따로 계산되기 때문에 박스의 전체 크기는 더 커짐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Border-box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지정한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width, height</a:t>
            </a:r>
            <a:r>
              <a:rPr lang="ko-KR" altLang="en-US" sz="23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박스의 전체 크기로 적용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padding, border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영역을 합산한 것이기 때문에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영역이 </a:t>
            </a:r>
            <a:r>
              <a:rPr lang="ko-KR" altLang="en-US" sz="23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작아짐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D97ADC-1203-463F-A442-05B031D5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100" y="1181257"/>
            <a:ext cx="399068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6958602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Box-sizing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3C9F2F-E602-2835-713D-5DC31CE950C1}"/>
              </a:ext>
            </a:extLst>
          </p:cNvPr>
          <p:cNvSpPr txBox="1"/>
          <p:nvPr/>
        </p:nvSpPr>
        <p:spPr>
          <a:xfrm>
            <a:off x="7967154" y="1938258"/>
            <a:ext cx="3331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Box1 (content-box)</a:t>
            </a:r>
          </a:p>
          <a:p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150 x 100</a:t>
            </a:r>
          </a:p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 박스 크기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176 x 126</a:t>
            </a:r>
            <a:endParaRPr kumimoji="1" lang="en-US" altLang="ko-Kore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Width = 150+(10x2)+(3x2)</a:t>
            </a:r>
          </a:p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Height = 100+(10x2)+(3x2)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3EF47-D8A9-9E9C-1014-C786E076D0BB}"/>
              </a:ext>
            </a:extLst>
          </p:cNvPr>
          <p:cNvSpPr txBox="1"/>
          <p:nvPr/>
        </p:nvSpPr>
        <p:spPr>
          <a:xfrm>
            <a:off x="7967154" y="3962661"/>
            <a:ext cx="3331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Box2 (border-box)</a:t>
            </a:r>
          </a:p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 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124 x 74</a:t>
            </a:r>
            <a:endParaRPr kumimoji="1" lang="en-US" altLang="ko-Kore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Width = 150-(10x2)+(3x2)</a:t>
            </a:r>
          </a:p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Height = 100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(10x2)+(3x2)</a:t>
            </a:r>
          </a:p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 박스 크기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150 x 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8B39D-7D46-296E-BE56-593F76141C30}"/>
              </a:ext>
            </a:extLst>
          </p:cNvPr>
          <p:cNvSpPr txBox="1"/>
          <p:nvPr/>
        </p:nvSpPr>
        <p:spPr>
          <a:xfrm>
            <a:off x="5574418" y="5683772"/>
            <a:ext cx="99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박스모델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69EE01-C4E5-905D-13EE-308629A3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14" y="1666025"/>
            <a:ext cx="3251200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5E1FF-55FA-4F1B-596C-6EC331541D8A}"/>
              </a:ext>
            </a:extLst>
          </p:cNvPr>
          <p:cNvSpPr txBox="1"/>
          <p:nvPr/>
        </p:nvSpPr>
        <p:spPr>
          <a:xfrm>
            <a:off x="859396" y="2633243"/>
            <a:ext cx="71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Box1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82C89-043F-3B40-286D-8AC55E17B7EF}"/>
              </a:ext>
            </a:extLst>
          </p:cNvPr>
          <p:cNvSpPr txBox="1"/>
          <p:nvPr/>
        </p:nvSpPr>
        <p:spPr>
          <a:xfrm>
            <a:off x="859396" y="4472980"/>
            <a:ext cx="90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Box2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EF8FBE-AF21-7A9A-70DD-596EB75B5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1826022"/>
            <a:ext cx="2489200" cy="1701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319D6C-D7B3-4DDB-D443-0CBD167B5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3837725"/>
            <a:ext cx="25400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3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65315"/>
            <a:ext cx="4640218" cy="627347"/>
          </a:xfrm>
        </p:spPr>
        <p:txBody>
          <a:bodyPr>
            <a:normAutofit/>
          </a:bodyPr>
          <a:lstStyle/>
          <a:p>
            <a:r>
              <a:rPr lang="ko-Kore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위치 속성이란</a:t>
            </a:r>
            <a:r>
              <a:rPr lang="en-US" altLang="ko-Kore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5EF5E-BE48-6115-9CBD-368A8786AED8}"/>
              </a:ext>
            </a:extLst>
          </p:cNvPr>
          <p:cNvSpPr txBox="1"/>
          <p:nvPr/>
        </p:nvSpPr>
        <p:spPr>
          <a:xfrm>
            <a:off x="1582743" y="1394641"/>
            <a:ext cx="84740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</a:t>
            </a:r>
            <a:r>
              <a:rPr kumimoji="1"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요소를 자유롭게 배치할 수 있음</a:t>
            </a:r>
          </a:p>
        </p:txBody>
      </p:sp>
      <p:pic>
        <p:nvPicPr>
          <p:cNvPr id="9" name="Picture 2" descr="CSS position">
            <a:extLst>
              <a:ext uri="{FF2B5EF4-FFF2-40B4-BE49-F238E27FC236}">
                <a16:creationId xmlns:a16="http://schemas.microsoft.com/office/drawing/2014/main" id="{5A41EEC5-0951-E40C-6AAE-A88F7DA8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" y="2035228"/>
            <a:ext cx="11405616" cy="27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8C3373-8712-C7DB-912F-1C3323B054D2}"/>
              </a:ext>
            </a:extLst>
          </p:cNvPr>
          <p:cNvSpPr txBox="1"/>
          <p:nvPr/>
        </p:nvSpPr>
        <p:spPr>
          <a:xfrm>
            <a:off x="0" y="6581001"/>
            <a:ext cx="429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출처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</a:t>
            </a:r>
            <a:r>
              <a:rPr kumimoji="1" lang="en" altLang="ko-Kore-KR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dinfree.com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/lecture/frontend/122_css_3.html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DDCC7-A668-372D-74A4-E8E83F75B565}"/>
              </a:ext>
            </a:extLst>
          </p:cNvPr>
          <p:cNvSpPr txBox="1"/>
          <p:nvPr/>
        </p:nvSpPr>
        <p:spPr>
          <a:xfrm>
            <a:off x="3201109" y="5224832"/>
            <a:ext cx="52373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 네 가지 이외에도 </a:t>
            </a:r>
            <a:r>
              <a:rPr kumimoji="1"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sticky </a:t>
            </a:r>
            <a:r>
              <a:rPr kumimoji="1"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속성도 존재 </a:t>
            </a:r>
            <a:r>
              <a:rPr kumimoji="1"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kumimoji="1" lang="ko-Kore-KR" altLang="en-US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55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Static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232300"/>
            <a:ext cx="11211562" cy="48052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Position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기본값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요소를 나열한 순서대로 위치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아래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왼쪽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오른쪽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만약 오른쪽 공간이 없을 경우에는 다음 줄로 넘겨서 배치됨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Float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속성을 사용하면 좌우 배치도 가능함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왼쪽부터 나열할 지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오른쪽부터 나열할 지 선택 가능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float</a:t>
            </a:r>
            <a:r>
              <a:rPr lang="ko-KR" altLang="en-US" sz="25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제외한 나머지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top, bottom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 값들은 사용 불가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8" name="Picture 2" descr="CSS position">
            <a:extLst>
              <a:ext uri="{FF2B5EF4-FFF2-40B4-BE49-F238E27FC236}">
                <a16:creationId xmlns:a16="http://schemas.microsoft.com/office/drawing/2014/main" id="{48312E3F-D062-3CF7-EFCE-244680C01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57"/>
          <a:stretch/>
        </p:blipFill>
        <p:spPr bwMode="auto">
          <a:xfrm>
            <a:off x="8936737" y="3646608"/>
            <a:ext cx="2765044" cy="27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7828E1-232E-04B0-8280-B60871E726F5}"/>
              </a:ext>
            </a:extLst>
          </p:cNvPr>
          <p:cNvSpPr txBox="1"/>
          <p:nvPr/>
        </p:nvSpPr>
        <p:spPr>
          <a:xfrm>
            <a:off x="0" y="6581001"/>
            <a:ext cx="429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출처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</a:t>
            </a:r>
            <a:r>
              <a:rPr kumimoji="1" lang="en" altLang="ko-Kore-KR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dinfree.com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/lecture/frontend/122_css_3.html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58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Static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  <a:endParaRPr lang="ko-KR" altLang="en-US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50E8FA-E778-835D-7346-F3CFC6552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461" y="2614398"/>
            <a:ext cx="2794000" cy="3390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0E51E5-B6F1-5EC6-F0B5-98C875C5B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37" y="1051561"/>
            <a:ext cx="4105050" cy="55352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20D5C3-79D6-20B9-EF2A-4C9956C637EC}"/>
              </a:ext>
            </a:extLst>
          </p:cNvPr>
          <p:cNvSpPr txBox="1"/>
          <p:nvPr/>
        </p:nvSpPr>
        <p:spPr>
          <a:xfrm>
            <a:off x="6123474" y="1362846"/>
            <a:ext cx="5531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Position 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기본값이 </a:t>
            </a:r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Static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이므로</a:t>
            </a:r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따로 설정하지 않아도 요소들이</a:t>
            </a:r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 </a:t>
            </a:r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아래 순서대로 배치됨</a:t>
            </a:r>
            <a:endParaRPr kumimoji="1" lang="en-US" altLang="ko-Kore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86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Relative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232301"/>
            <a:ext cx="11211562" cy="24143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Static</a:t>
            </a:r>
            <a:r>
              <a:rPr lang="ko-KR" altLang="en-US" sz="25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처럼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요소가 나열한 순서대로 배치되지만 대신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top, bottom, left, right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같은 속성을 이용하여 원하는 위치에 배치 가능함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 위치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요소의 원래 위치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828E1-232E-04B0-8280-B60871E726F5}"/>
              </a:ext>
            </a:extLst>
          </p:cNvPr>
          <p:cNvSpPr txBox="1"/>
          <p:nvPr/>
        </p:nvSpPr>
        <p:spPr>
          <a:xfrm>
            <a:off x="0" y="6581001"/>
            <a:ext cx="429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출처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</a:t>
            </a:r>
            <a:r>
              <a:rPr kumimoji="1" lang="en" altLang="ko-Kore-KR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dinfree.com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/lecture/frontend/122_css_3.html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Picture 2" descr="CSS position">
            <a:extLst>
              <a:ext uri="{FF2B5EF4-FFF2-40B4-BE49-F238E27FC236}">
                <a16:creationId xmlns:a16="http://schemas.microsoft.com/office/drawing/2014/main" id="{E1A5D9F7-5E6B-A596-67A0-2CCE492A5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1" r="49947"/>
          <a:stretch/>
        </p:blipFill>
        <p:spPr bwMode="auto">
          <a:xfrm>
            <a:off x="8861349" y="3646608"/>
            <a:ext cx="2875602" cy="27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495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Relative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ACB532-7EB0-0628-6235-D183D76F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464" y="1953190"/>
            <a:ext cx="2717800" cy="33274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DFD331-374D-F69A-87D3-A7AA40564378}"/>
              </a:ext>
            </a:extLst>
          </p:cNvPr>
          <p:cNvSpPr/>
          <p:nvPr/>
        </p:nvSpPr>
        <p:spPr>
          <a:xfrm>
            <a:off x="6909820" y="2903222"/>
            <a:ext cx="1256306" cy="6361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32C2FF-F9BF-5AD8-708B-10516FB0F4F6}"/>
              </a:ext>
            </a:extLst>
          </p:cNvPr>
          <p:cNvCxnSpPr>
            <a:cxnSpLocks/>
          </p:cNvCxnSpPr>
          <p:nvPr/>
        </p:nvCxnSpPr>
        <p:spPr>
          <a:xfrm>
            <a:off x="7512407" y="3221274"/>
            <a:ext cx="6847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031213A-3A6A-650C-C4FB-351411F1A0E2}"/>
              </a:ext>
            </a:extLst>
          </p:cNvPr>
          <p:cNvCxnSpPr>
            <a:cxnSpLocks/>
          </p:cNvCxnSpPr>
          <p:nvPr/>
        </p:nvCxnSpPr>
        <p:spPr>
          <a:xfrm>
            <a:off x="8197185" y="3261030"/>
            <a:ext cx="0" cy="420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10032E-BEB6-9C18-B166-DA250CA544C1}"/>
              </a:ext>
            </a:extLst>
          </p:cNvPr>
          <p:cNvSpPr txBox="1"/>
          <p:nvPr/>
        </p:nvSpPr>
        <p:spPr>
          <a:xfrm>
            <a:off x="8166126" y="2898109"/>
            <a:ext cx="10823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Left: 50px;</a:t>
            </a:r>
            <a:endParaRPr kumimoji="1" lang="ko-Kore-KR" altLang="en-US" sz="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6F1A9B-322B-2516-F06E-352A2E3E3D16}"/>
              </a:ext>
            </a:extLst>
          </p:cNvPr>
          <p:cNvSpPr txBox="1"/>
          <p:nvPr/>
        </p:nvSpPr>
        <p:spPr>
          <a:xfrm>
            <a:off x="8789900" y="3293725"/>
            <a:ext cx="10134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top: 35px;</a:t>
            </a:r>
            <a:endParaRPr kumimoji="1" lang="ko-Kore-KR" altLang="en-US" sz="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81E0AB6-1343-5902-31B8-D5FF6673A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681" y="1065504"/>
            <a:ext cx="3121735" cy="52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6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65315"/>
            <a:ext cx="4640218" cy="627347"/>
          </a:xfrm>
        </p:spPr>
        <p:txBody>
          <a:bodyPr>
            <a:normAutofit/>
          </a:bodyPr>
          <a:lstStyle/>
          <a:p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박스 모델이란</a:t>
            </a:r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24A438-6B66-432D-F618-083FAB04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23" y="2028826"/>
            <a:ext cx="6624153" cy="4070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5EF5E-BE48-6115-9CBD-368A8786AED8}"/>
              </a:ext>
            </a:extLst>
          </p:cNvPr>
          <p:cNvSpPr txBox="1"/>
          <p:nvPr/>
        </p:nvSpPr>
        <p:spPr>
          <a:xfrm>
            <a:off x="2646223" y="1300162"/>
            <a:ext cx="68995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CSS</a:t>
            </a:r>
            <a:r>
              <a:rPr kumimoji="1"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에서는 모든 </a:t>
            </a:r>
            <a:r>
              <a:rPr kumimoji="1"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 </a:t>
            </a:r>
            <a:r>
              <a:rPr kumimoji="1"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요소를 박스 형태로 구성</a:t>
            </a:r>
            <a:endParaRPr kumimoji="1" lang="ko-Kore-KR" altLang="en-US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7450B-5863-3E29-1B00-DF26F7B7726D}"/>
              </a:ext>
            </a:extLst>
          </p:cNvPr>
          <p:cNvSpPr txBox="1"/>
          <p:nvPr/>
        </p:nvSpPr>
        <p:spPr>
          <a:xfrm>
            <a:off x="0" y="6581001"/>
            <a:ext cx="429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출처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https://www.w3schools.com/CSS/</a:t>
            </a:r>
            <a:r>
              <a:rPr kumimoji="1" lang="en" altLang="ko-Kore-KR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css_boxmodel.asp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84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7" y="271172"/>
            <a:ext cx="5696027" cy="627347"/>
          </a:xfrm>
        </p:spPr>
        <p:txBody>
          <a:bodyPr>
            <a:no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Absolute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232300"/>
            <a:ext cx="11211562" cy="47570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top,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ottom, left, right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속성값을 사용하여 원하는 위치에 요소를 배치할 수 있음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 요소들과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독립되어 있기 때문에 상호작용을 하지 않음</a:t>
            </a: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부모 요소의 영향도 받지 않음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 위치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가까운 상위 요소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부모 요소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중에서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position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속성이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static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아닌 요소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부모 요소가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static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경우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그보다 더 상위 요소로 거슬러 올라감</a:t>
            </a:r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상위 요소가 없을 경우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 브라우저의 좌측 상단이 기준 위치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828E1-232E-04B0-8280-B60871E726F5}"/>
              </a:ext>
            </a:extLst>
          </p:cNvPr>
          <p:cNvSpPr txBox="1"/>
          <p:nvPr/>
        </p:nvSpPr>
        <p:spPr>
          <a:xfrm>
            <a:off x="0" y="6581001"/>
            <a:ext cx="429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출처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</a:t>
            </a:r>
            <a:r>
              <a:rPr kumimoji="1" lang="en" altLang="ko-Kore-KR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dinfree.com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/lecture/frontend/122_css_3.html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Picture 2" descr="CSS position">
            <a:extLst>
              <a:ext uri="{FF2B5EF4-FFF2-40B4-BE49-F238E27FC236}">
                <a16:creationId xmlns:a16="http://schemas.microsoft.com/office/drawing/2014/main" id="{34375BC5-D885-9B05-6511-1FC0565D7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6" r="24590"/>
          <a:stretch/>
        </p:blipFill>
        <p:spPr bwMode="auto">
          <a:xfrm>
            <a:off x="8853074" y="3646608"/>
            <a:ext cx="2883877" cy="27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29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7" y="271172"/>
            <a:ext cx="5696027" cy="627347"/>
          </a:xfrm>
        </p:spPr>
        <p:txBody>
          <a:bodyPr>
            <a:no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Absolute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A51758-3F40-0943-5787-D4EF0C8A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80" y="1955800"/>
            <a:ext cx="2844800" cy="3403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9B50E2-5CEE-960B-B38A-61ABBD991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594" y="1611998"/>
            <a:ext cx="4571258" cy="39141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0E9EF2-63A3-3760-C339-78D738334178}"/>
              </a:ext>
            </a:extLst>
          </p:cNvPr>
          <p:cNvSpPr/>
          <p:nvPr/>
        </p:nvSpPr>
        <p:spPr>
          <a:xfrm>
            <a:off x="7098157" y="2049067"/>
            <a:ext cx="1020932" cy="63919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BCB63AB-BF86-C025-6927-4515CE1B87CF}"/>
              </a:ext>
            </a:extLst>
          </p:cNvPr>
          <p:cNvCxnSpPr>
            <a:cxnSpLocks/>
          </p:cNvCxnSpPr>
          <p:nvPr/>
        </p:nvCxnSpPr>
        <p:spPr>
          <a:xfrm>
            <a:off x="7608623" y="2368663"/>
            <a:ext cx="8703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A29AD1E-E671-70AC-5693-8A140FBF1DC1}"/>
              </a:ext>
            </a:extLst>
          </p:cNvPr>
          <p:cNvCxnSpPr>
            <a:cxnSpLocks/>
          </p:cNvCxnSpPr>
          <p:nvPr/>
        </p:nvCxnSpPr>
        <p:spPr>
          <a:xfrm>
            <a:off x="8492836" y="2368663"/>
            <a:ext cx="0" cy="815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8C2112-A636-A3F1-C0EF-912877EE3E93}"/>
              </a:ext>
            </a:extLst>
          </p:cNvPr>
          <p:cNvSpPr txBox="1"/>
          <p:nvPr/>
        </p:nvSpPr>
        <p:spPr>
          <a:xfrm>
            <a:off x="8119089" y="2043714"/>
            <a:ext cx="10807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Left: 70px;</a:t>
            </a:r>
            <a:endParaRPr kumimoji="1" lang="ko-Kore-KR" altLang="en-US" sz="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44EC3-DD47-1192-801E-AB5870101644}"/>
              </a:ext>
            </a:extLst>
          </p:cNvPr>
          <p:cNvSpPr txBox="1"/>
          <p:nvPr/>
        </p:nvSpPr>
        <p:spPr>
          <a:xfrm>
            <a:off x="8506691" y="2575637"/>
            <a:ext cx="1032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top: 50px;</a:t>
            </a:r>
            <a:endParaRPr kumimoji="1" lang="ko-Kore-KR" altLang="en-US" sz="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C814D9-D161-9980-C7B1-06EA2C5C9F9A}"/>
              </a:ext>
            </a:extLst>
          </p:cNvPr>
          <p:cNvSpPr txBox="1"/>
          <p:nvPr/>
        </p:nvSpPr>
        <p:spPr>
          <a:xfrm>
            <a:off x="6632849" y="1334999"/>
            <a:ext cx="4326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부모 요소 </a:t>
            </a:r>
            <a:r>
              <a:rPr kumimoji="1" lang="en-US" altLang="ko-Kore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&lt;div&gt;</a:t>
            </a:r>
            <a:r>
              <a:rPr kumimoji="1" lang="ko-Kore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테두리</a:t>
            </a:r>
            <a:r>
              <a:rPr kumimoji="1" lang="en-US" altLang="ko-Kore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(border)</a:t>
            </a:r>
            <a:r>
              <a:rPr kumimoji="1" lang="ko-Kore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기준 위치로 잡고 </a:t>
            </a:r>
            <a:r>
              <a:rPr kumimoji="1" lang="en-US" altLang="ko-Kore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&lt;p&gt;</a:t>
            </a:r>
            <a:r>
              <a:rPr kumimoji="1" lang="ko-Kore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위치를 이동 시킴</a:t>
            </a:r>
          </a:p>
        </p:txBody>
      </p:sp>
    </p:spTree>
    <p:extLst>
      <p:ext uri="{BB962C8B-B14F-4D97-AF65-F5344CB8AC3E}">
        <p14:creationId xmlns:p14="http://schemas.microsoft.com/office/powerpoint/2010/main" val="1693529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7" y="271172"/>
            <a:ext cx="5696027" cy="627347"/>
          </a:xfrm>
        </p:spPr>
        <p:txBody>
          <a:bodyPr>
            <a:no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Absolute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C814D9-D161-9980-C7B1-06EA2C5C9F9A}"/>
              </a:ext>
            </a:extLst>
          </p:cNvPr>
          <p:cNvSpPr txBox="1"/>
          <p:nvPr/>
        </p:nvSpPr>
        <p:spPr>
          <a:xfrm>
            <a:off x="3233833" y="5708836"/>
            <a:ext cx="32419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순서대로 요소가 배치되어 있음</a:t>
            </a:r>
            <a:endParaRPr kumimoji="1" lang="ko-Kore-KR" altLang="en-US" sz="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D1345E-B1B2-388E-B4AD-DC836CFFE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68" y="3053304"/>
            <a:ext cx="2125172" cy="25675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5B7E4E-1023-BA6C-946B-73B243C73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" y="2015719"/>
            <a:ext cx="2846740" cy="3121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5BEA50-CB42-CA09-7EF1-6AB6F82B8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126" y="3043220"/>
            <a:ext cx="2122160" cy="257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3B28D0-6FB9-2577-B533-883AE0737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061" y="1862463"/>
            <a:ext cx="2799255" cy="3274770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8653CB2-E31D-8A7C-3EBE-095D99D19A22}"/>
              </a:ext>
            </a:extLst>
          </p:cNvPr>
          <p:cNvCxnSpPr/>
          <p:nvPr/>
        </p:nvCxnSpPr>
        <p:spPr>
          <a:xfrm>
            <a:off x="5938345" y="1177871"/>
            <a:ext cx="0" cy="535791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4491DA-9795-5783-619D-CAA7479C90BE}"/>
              </a:ext>
            </a:extLst>
          </p:cNvPr>
          <p:cNvSpPr txBox="1"/>
          <p:nvPr/>
        </p:nvSpPr>
        <p:spPr>
          <a:xfrm>
            <a:off x="8567444" y="5708836"/>
            <a:ext cx="3358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 요소와는 상호작용 하지 않기 때문에 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child1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겹쳐져 있음</a:t>
            </a:r>
            <a:endParaRPr kumimoji="1" lang="en-US" altLang="ko-KR" sz="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B21E6-42F7-FBCE-8A2D-2A7B93CFB362}"/>
              </a:ext>
            </a:extLst>
          </p:cNvPr>
          <p:cNvSpPr txBox="1"/>
          <p:nvPr/>
        </p:nvSpPr>
        <p:spPr>
          <a:xfrm>
            <a:off x="827735" y="1149164"/>
            <a:ext cx="44769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자식 요소가</a:t>
            </a:r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 </a:t>
            </a:r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position: static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때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E7A61-6827-E46B-26A2-AA2C31DC13E4}"/>
              </a:ext>
            </a:extLst>
          </p:cNvPr>
          <p:cNvSpPr txBox="1"/>
          <p:nvPr/>
        </p:nvSpPr>
        <p:spPr>
          <a:xfrm>
            <a:off x="6610325" y="1149164"/>
            <a:ext cx="5044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자식 요소 </a:t>
            </a:r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child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</a:t>
            </a:r>
            <a:r>
              <a:rPr kumimoji="1" lang="en-US" altLang="ko-Kore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position: absolute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 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때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05461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Fixed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232300"/>
            <a:ext cx="11211562" cy="43302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top,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ottom, left, right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속성값을 사용하여 원하는 위치에 요소를 배치할 수 있음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 요소들과 독립되기 때문에 상호작용을 하지 않음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부모 요소의 영향도 받지 않음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 위치 </a:t>
            </a: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브라우저 창</a:t>
            </a: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페이지를 스크롤 하여도 위치가 변하지 않고 고정되어 표시됨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828E1-232E-04B0-8280-B60871E726F5}"/>
              </a:ext>
            </a:extLst>
          </p:cNvPr>
          <p:cNvSpPr txBox="1"/>
          <p:nvPr/>
        </p:nvSpPr>
        <p:spPr>
          <a:xfrm>
            <a:off x="0" y="6581001"/>
            <a:ext cx="429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출처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</a:t>
            </a:r>
            <a:r>
              <a:rPr kumimoji="1" lang="en" altLang="ko-Kore-KR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dinfree.com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/lecture/frontend/122_css_3.html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Picture 2" descr="CSS position">
            <a:extLst>
              <a:ext uri="{FF2B5EF4-FFF2-40B4-BE49-F238E27FC236}">
                <a16:creationId xmlns:a16="http://schemas.microsoft.com/office/drawing/2014/main" id="{AF7115B8-6737-1592-EAA0-53E4343C4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3"/>
          <a:stretch/>
        </p:blipFill>
        <p:spPr bwMode="auto">
          <a:xfrm>
            <a:off x="8897190" y="3652441"/>
            <a:ext cx="2751836" cy="27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20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Fixed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A93B8C-94EB-9E66-841E-A83CE87C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87" y="898519"/>
            <a:ext cx="3120307" cy="23177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FAD689-7E0B-3E9D-9204-E20B438C6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71" y="3811791"/>
            <a:ext cx="3155190" cy="25007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109C5-F646-694A-6EBC-965910613568}"/>
              </a:ext>
            </a:extLst>
          </p:cNvPr>
          <p:cNvSpPr txBox="1"/>
          <p:nvPr/>
        </p:nvSpPr>
        <p:spPr>
          <a:xfrm>
            <a:off x="7966399" y="325762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스크롤 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16E09-45A6-16BA-3ACB-49B62BEB4AD2}"/>
              </a:ext>
            </a:extLst>
          </p:cNvPr>
          <p:cNvSpPr txBox="1"/>
          <p:nvPr/>
        </p:nvSpPr>
        <p:spPr>
          <a:xfrm>
            <a:off x="7966399" y="631273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스크롤 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130EBC-116E-5FBB-4F10-9DB63DF8F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271" y="1137445"/>
            <a:ext cx="3294294" cy="530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51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Sticky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232299"/>
            <a:ext cx="11211562" cy="53487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스크롤을 하다가 특정 위치에 도달하면 요소가 화면에 고정되어 움직임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원하는 위치에 요소를 배치할 수 있으며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 요소들과 상호작용 하지 않음</a:t>
            </a: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속성이 동작하지 않는 경우 </a:t>
            </a: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부모 요소 해당</a:t>
            </a: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상위 요소 하나라도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overflow: hidden;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설정됨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height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%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설정됨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top, bottom, left, right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중 하나도 작성되지 않음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 위치 </a:t>
            </a: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사용자의 스크롤 위치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828E1-232E-04B0-8280-B60871E726F5}"/>
              </a:ext>
            </a:extLst>
          </p:cNvPr>
          <p:cNvSpPr txBox="1"/>
          <p:nvPr/>
        </p:nvSpPr>
        <p:spPr>
          <a:xfrm>
            <a:off x="0" y="6581001"/>
            <a:ext cx="429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출처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</a:t>
            </a:r>
            <a:r>
              <a:rPr kumimoji="1" lang="en" altLang="ko-Kore-KR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dinfree.com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/lecture/frontend/122_css_3.html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 descr="position sticky 깨지는 이슈! sticky 사용 전 필수 상식">
            <a:extLst>
              <a:ext uri="{FF2B5EF4-FFF2-40B4-BE49-F238E27FC236}">
                <a16:creationId xmlns:a16="http://schemas.microsoft.com/office/drawing/2014/main" id="{6CE331F2-9D30-AFC3-0904-4A60B91DA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51" y="2375115"/>
            <a:ext cx="4665418" cy="280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96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Sticky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62A500-2A2B-78B7-BF40-CDDE9D541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82" y="1216893"/>
            <a:ext cx="2941215" cy="5279104"/>
          </a:xfrm>
          <a:prstGeom prst="rect">
            <a:avLst/>
          </a:prstGeom>
        </p:spPr>
      </p:pic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83B9A94-5CA8-CB6D-1AF2-C6E2833930BA}"/>
              </a:ext>
            </a:extLst>
          </p:cNvPr>
          <p:cNvCxnSpPr>
            <a:cxnSpLocks/>
          </p:cNvCxnSpPr>
          <p:nvPr/>
        </p:nvCxnSpPr>
        <p:spPr>
          <a:xfrm>
            <a:off x="2714887" y="4392506"/>
            <a:ext cx="5892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376B4F-E463-D4E4-1455-681ED66D6CCF}"/>
              </a:ext>
            </a:extLst>
          </p:cNvPr>
          <p:cNvSpPr txBox="1"/>
          <p:nvPr/>
        </p:nvSpPr>
        <p:spPr>
          <a:xfrm>
            <a:off x="1957931" y="4181101"/>
            <a:ext cx="8050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3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 위치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3B1B4D-B7C4-D321-1E6E-A42A4963622B}"/>
              </a:ext>
            </a:extLst>
          </p:cNvPr>
          <p:cNvSpPr txBox="1"/>
          <p:nvPr/>
        </p:nvSpPr>
        <p:spPr>
          <a:xfrm>
            <a:off x="6089748" y="5542816"/>
            <a:ext cx="5527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Child2</a:t>
            </a:r>
            <a:r>
              <a:rPr kumimoji="1" lang="ko-Kore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특정 위치</a:t>
            </a:r>
            <a:r>
              <a:rPr kumimoji="1" lang="en-US" altLang="ko-Kore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(top: 0px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ore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전까지는 요소가 상대적으로 배치되지만</a:t>
            </a:r>
            <a:endParaRPr kumimoji="1" lang="en-US" altLang="ko-Kore-KR" sz="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ore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 위치</a:t>
            </a:r>
            <a:r>
              <a:rPr kumimoji="1" lang="ko-KR" altLang="en-US" sz="15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넘어가게 되면 위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(top)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kumimoji="1"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0px </a:t>
            </a:r>
            <a:r>
              <a:rPr kumimoji="1"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떨어진 위치에 고정됨</a:t>
            </a:r>
            <a:endParaRPr kumimoji="1" lang="ko-Kore-KR" altLang="en-US" sz="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8" name="그림 27" descr="차트이(가) 표시된 사진&#10;&#10;자동 생성된 설명">
            <a:extLst>
              <a:ext uri="{FF2B5EF4-FFF2-40B4-BE49-F238E27FC236}">
                <a16:creationId xmlns:a16="http://schemas.microsoft.com/office/drawing/2014/main" id="{84B1BCD4-9C12-4CBD-F24A-0F17A48EA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39" y="1477976"/>
            <a:ext cx="3202930" cy="39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79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Float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232299"/>
            <a:ext cx="11211562" cy="53487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요소를 왼쪽이나 오른쪽으로 배치되도록 하는 속성</a:t>
            </a: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필요한 너비만 차지하고 다른 요소가 들어올 만큼의 공간을 비워둠</a:t>
            </a: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</a:t>
            </a: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상속이 되기 때문에 다음 요소에도 영향을 미침</a:t>
            </a: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clear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</a:t>
            </a: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float: none | left | right;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Left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요소가 포함되어 있는 박스의 왼쪽에 떠 있도록 설정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Right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요소가 포함되어 있는 박스의 오른쪽에 떠 있도록 설정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3016798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Float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496FB-6F87-6DC5-451A-2D0E21F7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15" y="1834006"/>
            <a:ext cx="1774485" cy="43405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92BBCE-2E47-32B4-B834-D9E517BDBC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72"/>
          <a:stretch/>
        </p:blipFill>
        <p:spPr>
          <a:xfrm>
            <a:off x="3889826" y="4019061"/>
            <a:ext cx="3476566" cy="21555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FE1670-ADCB-74A0-536F-5FE99455E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283" y="1137989"/>
            <a:ext cx="2495797" cy="264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FDF0F4-7A1C-57F2-5706-29EE086C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285" y="1268864"/>
            <a:ext cx="2585628" cy="237985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2A952F-F924-FA13-D4AC-ABDFD57F9A7E}"/>
              </a:ext>
            </a:extLst>
          </p:cNvPr>
          <p:cNvCxnSpPr/>
          <p:nvPr/>
        </p:nvCxnSpPr>
        <p:spPr>
          <a:xfrm>
            <a:off x="5181600" y="4896678"/>
            <a:ext cx="15505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B50127-4E0F-CE42-447E-173C156D5EB5}"/>
              </a:ext>
            </a:extLst>
          </p:cNvPr>
          <p:cNvSpPr txBox="1"/>
          <p:nvPr/>
        </p:nvSpPr>
        <p:spPr>
          <a:xfrm>
            <a:off x="5180207" y="4557617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Box2</a:t>
            </a:r>
            <a:r>
              <a:rPr kumimoji="1" lang="ko-Kore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오른쪽으로 배치</a:t>
            </a: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0174BEB3-86D3-1610-D5D1-E883D4CFA305}"/>
              </a:ext>
            </a:extLst>
          </p:cNvPr>
          <p:cNvCxnSpPr/>
          <p:nvPr/>
        </p:nvCxnSpPr>
        <p:spPr>
          <a:xfrm>
            <a:off x="3416454" y="1120725"/>
            <a:ext cx="0" cy="52669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1F31C77-BDD1-D9EB-CB14-E15725A2764B}"/>
              </a:ext>
            </a:extLst>
          </p:cNvPr>
          <p:cNvCxnSpPr/>
          <p:nvPr/>
        </p:nvCxnSpPr>
        <p:spPr>
          <a:xfrm>
            <a:off x="7945982" y="1120724"/>
            <a:ext cx="0" cy="52669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0133F8-3548-CE1B-8F77-B155DE7203A2}"/>
              </a:ext>
            </a:extLst>
          </p:cNvPr>
          <p:cNvSpPr txBox="1"/>
          <p:nvPr/>
        </p:nvSpPr>
        <p:spPr>
          <a:xfrm>
            <a:off x="9163223" y="4296007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box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kumimoji="1" lang="ko-Kore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오른쪽으로 배치</a:t>
            </a:r>
            <a:endParaRPr kumimoji="1" lang="en-US" altLang="ko-Kore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box2, box3</a:t>
            </a:r>
            <a:r>
              <a:rPr kumimoji="1" lang="ko-Kore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왼쪽으로 배치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CF4FA7-5D00-DAC2-60E7-556A7132BD73}"/>
              </a:ext>
            </a:extLst>
          </p:cNvPr>
          <p:cNvSpPr txBox="1"/>
          <p:nvPr/>
        </p:nvSpPr>
        <p:spPr>
          <a:xfrm>
            <a:off x="1160777" y="1567794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Float: none;</a:t>
            </a:r>
            <a:endParaRPr kumimoji="1" lang="ko-Kore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7E835F8-2FA3-587E-CCA3-DF572E77B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4865394"/>
            <a:ext cx="4002039" cy="104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9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Clear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8" y="1232301"/>
            <a:ext cx="11339831" cy="53034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Float 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요소 이후에 표시되는 요소의 </a:t>
            </a: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float 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속성을 해제하는 속성</a:t>
            </a: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clear: none | left | right | both;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Left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ore-KR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float</a:t>
            </a:r>
            <a:r>
              <a:rPr lang="ko-Kore-KR" altLang="en-US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속성이 </a:t>
            </a:r>
            <a:r>
              <a:rPr lang="en-US" altLang="ko-Kore-KR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left</a:t>
            </a:r>
            <a:r>
              <a:rPr lang="ko-Kore-KR" altLang="en-US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</a:t>
            </a:r>
            <a:r>
              <a:rPr lang="en-US" altLang="ko-Kore-KR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ore-KR" altLang="en-US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요소의 아래로 이동</a:t>
            </a:r>
            <a:endParaRPr lang="en-US" altLang="ko-Kore-KR" sz="2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Right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ore-KR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en-US" altLang="ko-KR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float </a:t>
            </a:r>
            <a:r>
              <a:rPr lang="ko-KR" altLang="en-US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속성이</a:t>
            </a:r>
            <a:r>
              <a:rPr lang="en-US" altLang="ko-KR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right</a:t>
            </a:r>
            <a:r>
              <a:rPr lang="ko-KR" altLang="en-US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 요소의 </a:t>
            </a:r>
            <a:r>
              <a:rPr lang="ko-Kore-KR" altLang="en-US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아래로 이동</a:t>
            </a:r>
            <a:endParaRPr lang="en-US" altLang="ko-Kore-KR" sz="2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ore-KR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float</a:t>
            </a:r>
            <a:r>
              <a:rPr lang="ko-Kore-KR" altLang="en-US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속성이 </a:t>
            </a:r>
            <a:r>
              <a:rPr lang="en-US" altLang="ko-Kore-KR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left </a:t>
            </a:r>
            <a:r>
              <a:rPr lang="ko-Kore-KR" altLang="en-US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 </a:t>
            </a:r>
            <a:r>
              <a:rPr lang="en-US" altLang="ko-Kore-KR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right</a:t>
            </a:r>
            <a:r>
              <a:rPr lang="ko-Kore-KR" altLang="en-US" sz="2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 요소의 아래로 이동</a:t>
            </a: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18353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4640218" cy="627347"/>
          </a:xfrm>
        </p:spPr>
        <p:txBody>
          <a:bodyPr>
            <a:normAutofit/>
          </a:bodyPr>
          <a:lstStyle/>
          <a:p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박스 모델이란</a:t>
            </a:r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420" y="1157285"/>
            <a:ext cx="5364480" cy="50283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</a:t>
            </a:r>
          </a:p>
          <a:p>
            <a:pPr marL="0" indent="0">
              <a:buNone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텍스트나 이미지가 표시되는 영역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Padding</a:t>
            </a:r>
          </a:p>
          <a:p>
            <a:pPr marL="0" indent="0">
              <a:buNone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테두리와 콘텐츠 사이의 여백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박스의 내부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ko-KR" altLang="en-US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박스를 둘러싸고 있는 테두리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Margin</a:t>
            </a:r>
          </a:p>
          <a:p>
            <a:pPr marL="0" indent="0">
              <a:buNone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이웃하는 요소 사이의 여백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/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박스의 외부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ko-KR" altLang="en-US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24A438-6B66-432D-F618-083FAB04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3" y="1865046"/>
            <a:ext cx="5602407" cy="3442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B44C1-11FA-1A3A-753F-6DD30B47DB05}"/>
              </a:ext>
            </a:extLst>
          </p:cNvPr>
          <p:cNvSpPr txBox="1"/>
          <p:nvPr/>
        </p:nvSpPr>
        <p:spPr>
          <a:xfrm>
            <a:off x="0" y="6581001"/>
            <a:ext cx="429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출처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https://www.w3schools.com/CSS/</a:t>
            </a:r>
            <a:r>
              <a:rPr kumimoji="1" lang="en" altLang="ko-Kore-KR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css_boxmodel.asp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27D32-39C3-9C9E-5EA4-7CB104444F31}"/>
              </a:ext>
            </a:extLst>
          </p:cNvPr>
          <p:cNvSpPr txBox="1"/>
          <p:nvPr/>
        </p:nvSpPr>
        <p:spPr>
          <a:xfrm>
            <a:off x="726291" y="5500660"/>
            <a:ext cx="5364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부분마다 상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하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좌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우를 개별적으로 설정 가능 </a:t>
            </a:r>
            <a:r>
              <a:rPr kumimoji="1"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4219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Clear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9047C9-C967-CBEF-651C-5A138B41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316" y="1445605"/>
            <a:ext cx="4002039" cy="1041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8A7E1C-0456-8481-99CE-43EE95626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870" y="4044920"/>
            <a:ext cx="3892929" cy="202492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3AB3B51-E41C-336B-DE07-FC0F42FA2262}"/>
              </a:ext>
            </a:extLst>
          </p:cNvPr>
          <p:cNvCxnSpPr/>
          <p:nvPr/>
        </p:nvCxnSpPr>
        <p:spPr>
          <a:xfrm>
            <a:off x="8737487" y="2741167"/>
            <a:ext cx="0" cy="1049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74786E-C58F-8213-63F2-2B9E41101E35}"/>
              </a:ext>
            </a:extLst>
          </p:cNvPr>
          <p:cNvSpPr txBox="1"/>
          <p:nvPr/>
        </p:nvSpPr>
        <p:spPr>
          <a:xfrm>
            <a:off x="8821342" y="3004213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ox2</a:t>
            </a:r>
            <a:r>
              <a:rPr kumimoji="1" lang="ko-Kore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옆에 있던 </a:t>
            </a:r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box3</a:t>
            </a:r>
            <a:r>
              <a:rPr kumimoji="1" lang="ko-Kore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</a:t>
            </a:r>
            <a:endParaRPr kumimoji="1" lang="en-US" altLang="ko-Kore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kumimoji="1" lang="en-US" altLang="ko-Kore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ox2</a:t>
            </a:r>
            <a:r>
              <a:rPr kumimoji="1" lang="ko-Kore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밑으로 이동함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0C3544-CD8F-8AD4-068B-D170A3171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450" y="1853729"/>
            <a:ext cx="3619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25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6719842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Overflow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20" y="1048734"/>
            <a:ext cx="11339831" cy="53545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ore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자식 요소의 내용</a:t>
            </a:r>
            <a:r>
              <a:rPr lang="en-US" altLang="ko-Kore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(content) </a:t>
            </a:r>
            <a:r>
              <a:rPr lang="ko-Kore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크기가 부모 요소의 영역을 벗어났을 때 처리하는 방법</a:t>
            </a:r>
            <a:endParaRPr lang="en-US" altLang="ko-Kore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overflow: visible | hidden | scroll | auto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  <a:endParaRPr lang="en-US" altLang="ko-Kore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ore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Visible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ore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ore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기본값</a:t>
            </a:r>
            <a:r>
              <a:rPr lang="en-US" altLang="ko-Kore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ore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영역을 벗어난 부분도 계속 표시함</a:t>
            </a:r>
            <a:endParaRPr lang="en-US" altLang="ko-Kore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Hidden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ore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영역을 벗어난 부분은 숨겨서 화면에 보이지 않게 함</a:t>
            </a:r>
            <a:endParaRPr lang="en-US" altLang="ko-Kore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Scroll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ore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영역을 벗어난 부분이 없어도 스크롤 바를 표시함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대부분의 브라우저가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auto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동일하게 동작</a:t>
            </a:r>
            <a:endParaRPr lang="en-US" altLang="ko-Kore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ore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ore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영역을 벗어난 부분이 있을 때만 스크롤 바를 표시함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없다면 스크롤 바 표시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</a:t>
            </a:r>
            <a:endParaRPr lang="en-US" altLang="ko-Kore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3063018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6719842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Overflow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A8B4F1-F130-8D7A-AD4C-4955D1B63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9"/>
          <a:stretch/>
        </p:blipFill>
        <p:spPr>
          <a:xfrm>
            <a:off x="845589" y="1375103"/>
            <a:ext cx="1946430" cy="4336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0AF0E5-FF52-7A80-9547-4F5F358EDC82}"/>
              </a:ext>
            </a:extLst>
          </p:cNvPr>
          <p:cNvSpPr txBox="1"/>
          <p:nvPr/>
        </p:nvSpPr>
        <p:spPr>
          <a:xfrm>
            <a:off x="845589" y="6001968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Overflow: visible;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6CB861-7D66-3FC8-6345-5DBEB699D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864" y="1375102"/>
            <a:ext cx="1946430" cy="3137620"/>
          </a:xfrm>
          <a:prstGeom prst="rect">
            <a:avLst/>
          </a:prstGeom>
        </p:spPr>
      </p:pic>
      <p:pic>
        <p:nvPicPr>
          <p:cNvPr id="12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12C1C09B-870C-66DE-B30D-FDA774AC2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257" y="1375103"/>
            <a:ext cx="1925161" cy="2552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405FE0-F8C0-08CD-2A0A-089C10E1B9FC}"/>
              </a:ext>
            </a:extLst>
          </p:cNvPr>
          <p:cNvSpPr txBox="1"/>
          <p:nvPr/>
        </p:nvSpPr>
        <p:spPr>
          <a:xfrm>
            <a:off x="4015378" y="600196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Overflow: hidden;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67521E-8BD7-A2FA-6FC7-78C6264CE7BC}"/>
              </a:ext>
            </a:extLst>
          </p:cNvPr>
          <p:cNvSpPr txBox="1"/>
          <p:nvPr/>
        </p:nvSpPr>
        <p:spPr>
          <a:xfrm>
            <a:off x="8151871" y="586346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Overflow: scroll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</a:p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Overflow: auto;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BB5A8A-49B2-93ED-3D97-36C5ABBD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274" y="1375102"/>
            <a:ext cx="1946430" cy="2584809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8611EAF-49B2-7413-34E7-7CC9CD7C4DCB}"/>
              </a:ext>
            </a:extLst>
          </p:cNvPr>
          <p:cNvCxnSpPr/>
          <p:nvPr/>
        </p:nvCxnSpPr>
        <p:spPr>
          <a:xfrm>
            <a:off x="3419061" y="1232452"/>
            <a:ext cx="0" cy="51388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62DFE9D-EB6B-4F25-EC96-D8CB7B92BBBA}"/>
              </a:ext>
            </a:extLst>
          </p:cNvPr>
          <p:cNvCxnSpPr/>
          <p:nvPr/>
        </p:nvCxnSpPr>
        <p:spPr>
          <a:xfrm>
            <a:off x="6513443" y="1232452"/>
            <a:ext cx="0" cy="51388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191341-FB31-A9F8-3B53-24E860D9E364}"/>
              </a:ext>
            </a:extLst>
          </p:cNvPr>
          <p:cNvSpPr txBox="1"/>
          <p:nvPr/>
        </p:nvSpPr>
        <p:spPr>
          <a:xfrm>
            <a:off x="6925023" y="3991080"/>
            <a:ext cx="212165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영역을 넘지 않은 경우</a:t>
            </a:r>
            <a:endParaRPr kumimoji="1" lang="en-US" altLang="ko-Kore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ore-KR" sz="15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(scroll</a:t>
            </a:r>
            <a:r>
              <a:rPr kumimoji="1" lang="ko-Kore-KR" altLang="en-US" sz="15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원래 이 경우에도 스크롤바가 표시됨</a:t>
            </a:r>
            <a:r>
              <a:rPr kumimoji="1" lang="en-US" altLang="ko-Kore-KR" sz="15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kumimoji="1" lang="ko-Kore-KR" altLang="en-US" sz="1500" dirty="0">
              <a:solidFill>
                <a:schemeClr val="bg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6E3F9F-D24B-1031-9B9D-5C0420B37CFD}"/>
              </a:ext>
            </a:extLst>
          </p:cNvPr>
          <p:cNvSpPr txBox="1"/>
          <p:nvPr/>
        </p:nvSpPr>
        <p:spPr>
          <a:xfrm>
            <a:off x="9396778" y="3959911"/>
            <a:ext cx="162416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영역을 넘은 경우</a:t>
            </a:r>
          </a:p>
        </p:txBody>
      </p:sp>
    </p:spTree>
    <p:extLst>
      <p:ext uri="{BB962C8B-B14F-4D97-AF65-F5344CB8AC3E}">
        <p14:creationId xmlns:p14="http://schemas.microsoft.com/office/powerpoint/2010/main" val="3984864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Z-index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E4E60-097B-8E8E-B909-9E2E0D4B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232300"/>
            <a:ext cx="11211562" cy="47570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 페이지 좌표계 중 수직으로 서있는 축을 말함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요소 위에 요소를 쌓을 경우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 순서를 지정할 수 있음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숫자가 작을수록 아래에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클수록 위에 쌓임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속성값을 명시하지 않은 경우에는 먼저 추가하는 요소가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값을 가짐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속성값이 동일한 경우는 먼저 추가한 요소가 아래로 감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AutoShape 2" descr="Each axis surrounding the element">
            <a:extLst>
              <a:ext uri="{FF2B5EF4-FFF2-40B4-BE49-F238E27FC236}">
                <a16:creationId xmlns:a16="http://schemas.microsoft.com/office/drawing/2014/main" id="{C990FBAE-2924-7063-0E06-7ECE11C567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4CC731-DF65-7F71-0741-F21968D86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" t="3484"/>
          <a:stretch/>
        </p:blipFill>
        <p:spPr>
          <a:xfrm>
            <a:off x="7548650" y="3276600"/>
            <a:ext cx="4153131" cy="2894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0914CE-2EFA-7C6B-3426-48132300FBC7}"/>
              </a:ext>
            </a:extLst>
          </p:cNvPr>
          <p:cNvSpPr txBox="1"/>
          <p:nvPr/>
        </p:nvSpPr>
        <p:spPr>
          <a:xfrm>
            <a:off x="0" y="6581001"/>
            <a:ext cx="3207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출처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</a:t>
            </a:r>
            <a:r>
              <a:rPr kumimoji="1" lang="en" altLang="ko-Kore-KR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web.dev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/learn/</a:t>
            </a:r>
            <a:r>
              <a:rPr kumimoji="1" lang="en" altLang="ko-Kore-KR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css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/z-index/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53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Z-index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AB3A0-7DCE-94D7-AF36-3CF240A1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30" y="1902940"/>
            <a:ext cx="3368036" cy="3356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F8E99E-E60D-480F-44E4-F40898C26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47" y="1270269"/>
            <a:ext cx="3917333" cy="4944039"/>
          </a:xfrm>
          <a:prstGeom prst="rect">
            <a:avLst/>
          </a:prstGeom>
        </p:spPr>
      </p:pic>
      <p:sp>
        <p:nvSpPr>
          <p:cNvPr id="10" name="AutoShape 2" descr="Each axis surrounding the element">
            <a:extLst>
              <a:ext uri="{FF2B5EF4-FFF2-40B4-BE49-F238E27FC236}">
                <a16:creationId xmlns:a16="http://schemas.microsoft.com/office/drawing/2014/main" id="{C990FBAE-2924-7063-0E06-7ECE11C567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717833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27256-E9DA-47A2-A00C-40AD06A67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4278"/>
            <a:ext cx="9144000" cy="25592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수고하셨습니다 </a:t>
            </a:r>
            <a:r>
              <a:rPr lang="en-US" altLang="ko-KR" sz="4500" dirty="0">
                <a:latin typeface="Apple SD Gothic Neo" panose="02000300000000000000" pitchFamily="2" charset="-127"/>
                <a:ea typeface="Apple SD Gothic Neo" panose="02000300000000000000" pitchFamily="2" charset="-127"/>
                <a:sym typeface="Wingdings" pitchFamily="2" charset="2"/>
              </a:rPr>
              <a:t>!</a:t>
            </a:r>
            <a:endParaRPr lang="ko-KR" altLang="en-US" sz="4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58341A-FED2-4319-8A64-C2C9178D22F2}"/>
              </a:ext>
            </a:extLst>
          </p:cNvPr>
          <p:cNvSpPr/>
          <p:nvPr/>
        </p:nvSpPr>
        <p:spPr>
          <a:xfrm>
            <a:off x="0" y="322217"/>
            <a:ext cx="1672046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2023.05.06</a:t>
            </a:r>
            <a:endParaRPr lang="ko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72441D-51D1-4A82-B94D-42B15B83BE46}"/>
              </a:ext>
            </a:extLst>
          </p:cNvPr>
          <p:cNvCxnSpPr>
            <a:cxnSpLocks/>
          </p:cNvCxnSpPr>
          <p:nvPr/>
        </p:nvCxnSpPr>
        <p:spPr>
          <a:xfrm>
            <a:off x="1791063" y="3942080"/>
            <a:ext cx="8876937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40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9281798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margin &amp; padding </a:t>
            </a:r>
            <a:r>
              <a:rPr lang="ko-KR" altLang="en-US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</a:t>
            </a:r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76" y="1155142"/>
            <a:ext cx="5640023" cy="50283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Margin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바깥에 위치 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공간은 유지한 채로 주변 공간을 확보함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auto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음수도 적용 가능함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5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Padding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내부에 위치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영역이 배경색을 가지면 이 영역도 영향을 미침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B44C1-11FA-1A3A-753F-6DD30B47DB05}"/>
              </a:ext>
            </a:extLst>
          </p:cNvPr>
          <p:cNvSpPr txBox="1"/>
          <p:nvPr/>
        </p:nvSpPr>
        <p:spPr>
          <a:xfrm>
            <a:off x="0" y="6581001"/>
            <a:ext cx="429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이미지 출처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https://www.w3schools.com/CSS/</a:t>
            </a:r>
            <a:r>
              <a:rPr kumimoji="1" lang="en" altLang="ko-Kore-KR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css_boxmodel.asp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 descr="CSS 여백 margin(마진) 속성 이해하기">
            <a:extLst>
              <a:ext uri="{FF2B5EF4-FFF2-40B4-BE49-F238E27FC236}">
                <a16:creationId xmlns:a16="http://schemas.microsoft.com/office/drawing/2014/main" id="{CDB08E22-FD0B-4FAD-5206-FB0A7D041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274" y="2110517"/>
            <a:ext cx="5341750" cy="34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6D3ED-47F2-51FE-920A-C0C37CFA5519}"/>
              </a:ext>
            </a:extLst>
          </p:cNvPr>
          <p:cNvSpPr txBox="1"/>
          <p:nvPr/>
        </p:nvSpPr>
        <p:spPr>
          <a:xfrm>
            <a:off x="584554" y="3105835"/>
            <a:ext cx="55114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auto:</a:t>
            </a:r>
            <a:r>
              <a:rPr kumimoji="1" lang="ko-KR" altLang="en-US" sz="15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웹 브라우저가 남은 공간을 계산하여 좌우 균일하게 나누어 배치</a:t>
            </a:r>
            <a:endParaRPr kumimoji="1" lang="ko-Kore-KR" altLang="en-US" sz="1500" dirty="0">
              <a:solidFill>
                <a:schemeClr val="bg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52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 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103715"/>
            <a:ext cx="5973065" cy="56256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Width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가로 길이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너비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width: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Height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세로 길이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높이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height: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 두 속성은 </a:t>
            </a:r>
            <a:r>
              <a:rPr lang="en-US" altLang="ko-KR" sz="2300" u="sng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Content</a:t>
            </a:r>
            <a:r>
              <a:rPr lang="ko-KR" altLang="en-US" sz="2300" u="sng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영역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차지할 공간의 크기를 결정할 수 있음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박스 모델 전체가 아닌 박스의 내용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(content)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영역만 해당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3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px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altLang="ko-KR" sz="23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em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rem, %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등의 단위를 붙임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A1D89B-9107-41EC-0DBC-A7CBBF4C0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43" y="4268931"/>
            <a:ext cx="2887850" cy="16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471A7-6DE8-9264-6873-7ACCF657672B}"/>
              </a:ext>
            </a:extLst>
          </p:cNvPr>
          <p:cNvSpPr txBox="1"/>
          <p:nvPr/>
        </p:nvSpPr>
        <p:spPr>
          <a:xfrm>
            <a:off x="7925263" y="578389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idth: 200px;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D88CB-D724-3BD3-CC64-073BBFA24CA0}"/>
              </a:ext>
            </a:extLst>
          </p:cNvPr>
          <p:cNvSpPr txBox="1"/>
          <p:nvPr/>
        </p:nvSpPr>
        <p:spPr>
          <a:xfrm>
            <a:off x="10103266" y="493026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height: 100px;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A39721-83FC-EAFC-EBE8-585FD2B12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843" y="898519"/>
            <a:ext cx="3660599" cy="317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0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Padding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129896"/>
            <a:ext cx="6480424" cy="545693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ore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방향마다 개별적으로 </a:t>
            </a:r>
            <a:r>
              <a:rPr lang="en-US" altLang="ko-Kore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padding </a:t>
            </a:r>
            <a:r>
              <a:rPr lang="ko-Kore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적용 가능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padding: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padding-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방향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값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CE6AD7-D51D-1B2C-4A16-759AA1C42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091" y="1129896"/>
            <a:ext cx="4219690" cy="523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93653-A9E7-FE12-FD4A-EAB79AA0C5CF}"/>
              </a:ext>
            </a:extLst>
          </p:cNvPr>
          <p:cNvSpPr txBox="1"/>
          <p:nvPr/>
        </p:nvSpPr>
        <p:spPr>
          <a:xfrm>
            <a:off x="7756337" y="713853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다양한 방법으로 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padding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줄 수 있음</a:t>
            </a:r>
          </a:p>
        </p:txBody>
      </p:sp>
    </p:spTree>
    <p:extLst>
      <p:ext uri="{BB962C8B-B14F-4D97-AF65-F5344CB8AC3E}">
        <p14:creationId xmlns:p14="http://schemas.microsoft.com/office/powerpoint/2010/main" val="139995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232301"/>
            <a:ext cx="6537114" cy="41571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5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border-width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테두리의 두께 지정하는 속성</a:t>
            </a: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ore-KR" altLang="en-US" sz="2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방향마다 개별적으로 적용 가능</a:t>
            </a:r>
            <a:endParaRPr lang="en-US" altLang="ko-Kore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border-width: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| thin | medium | thick;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border-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방향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-width: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| thin | medium | thick;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DAE7EA3-294E-55E8-A401-AF281BDD0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246" y="1232301"/>
            <a:ext cx="4269880" cy="5109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E7D6D2-2AAD-E5D8-70F5-E07D58AEEF4D}"/>
              </a:ext>
            </a:extLst>
          </p:cNvPr>
          <p:cNvSpPr txBox="1"/>
          <p:nvPr/>
        </p:nvSpPr>
        <p:spPr>
          <a:xfrm>
            <a:off x="7753089" y="849200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다양한 방법으로 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</a:t>
            </a:r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줄 수 있음</a:t>
            </a:r>
          </a:p>
        </p:txBody>
      </p:sp>
    </p:spTree>
    <p:extLst>
      <p:ext uri="{BB962C8B-B14F-4D97-AF65-F5344CB8AC3E}">
        <p14:creationId xmlns:p14="http://schemas.microsoft.com/office/powerpoint/2010/main" val="113311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08" y="1118418"/>
            <a:ext cx="8196579" cy="23105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border-style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테두리의 모양을 실선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점선 등으로 지정하는 속성</a:t>
            </a: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방향마다 다른 스타일 적용 가능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ko-KR" altLang="en-US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아래 형태에서 가운데 방향 추가</a:t>
            </a: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border-style: </a:t>
            </a:r>
            <a:r>
              <a:rPr lang="en" altLang="ko-Kore-KR" sz="23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none | hidden | dashed | dotted | solid | </a:t>
            </a:r>
            <a:r>
              <a:rPr lang="en" altLang="ko-Kore-KR" sz="2300" b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double | groove | inset | outset | ridge</a:t>
            </a:r>
            <a:r>
              <a:rPr lang="en-US" altLang="ko-KR" sz="2300" b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  <a:br>
              <a:rPr lang="ko-KR" altLang="en-US" sz="2300" dirty="0"/>
            </a:b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8B388-EDC0-3AD9-E07C-B25C74C36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64" y="3648898"/>
            <a:ext cx="5550619" cy="28683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043C42-C10E-8014-C5E7-AA177A752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67" y="1771413"/>
            <a:ext cx="2227639" cy="4745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54B8CA-9409-EAF3-8537-02AD40737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0296" y="1629174"/>
            <a:ext cx="1867896" cy="50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7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009-3E68-492C-B37F-B2E29130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58" y="271172"/>
            <a:ext cx="5019536" cy="627347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</a:t>
            </a:r>
            <a:endParaRPr lang="ko-KR" altLang="en-US" sz="3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20B59-1228-48B6-994B-D4A60F59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19" y="1232302"/>
            <a:ext cx="5407661" cy="34920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border-color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테두리의 색상을 지정하는 속성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방향마다 다른 색상 지정 가능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border-color: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색상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 border-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방향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-color: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색상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9A692F-8C34-4F24-8A37-B5F76DFA784A}"/>
              </a:ext>
            </a:extLst>
          </p:cNvPr>
          <p:cNvSpPr/>
          <p:nvPr/>
        </p:nvSpPr>
        <p:spPr>
          <a:xfrm>
            <a:off x="0" y="322217"/>
            <a:ext cx="980440" cy="4354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EF3F28-4852-6CF8-6294-6014D14B7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997" y="1095203"/>
            <a:ext cx="3626634" cy="52254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798A49-38B0-78B8-9FBB-1F930DD63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46"/>
          <a:stretch/>
        </p:blipFill>
        <p:spPr>
          <a:xfrm>
            <a:off x="5897880" y="2770909"/>
            <a:ext cx="1866900" cy="38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4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1577</Words>
  <Application>Microsoft Macintosh PowerPoint</Application>
  <PresentationFormat>와이드스크린</PresentationFormat>
  <Paragraphs>306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Apple SD Gothic Neo</vt:lpstr>
      <vt:lpstr>맑은 고딕</vt:lpstr>
      <vt:lpstr>Arial</vt:lpstr>
      <vt:lpstr>Calibri</vt:lpstr>
      <vt:lpstr>Wingdings</vt:lpstr>
      <vt:lpstr>Office 테마</vt:lpstr>
      <vt:lpstr>Hallym LIKELION 11th Front-End Study - 3</vt:lpstr>
      <vt:lpstr>박스 모델이란?</vt:lpstr>
      <vt:lpstr>박스 모델이란?</vt:lpstr>
      <vt:lpstr>margin &amp; padding 차이 </vt:lpstr>
      <vt:lpstr>Content </vt:lpstr>
      <vt:lpstr>Padding</vt:lpstr>
      <vt:lpstr>Border</vt:lpstr>
      <vt:lpstr>Border</vt:lpstr>
      <vt:lpstr>Border</vt:lpstr>
      <vt:lpstr>Border</vt:lpstr>
      <vt:lpstr>Border</vt:lpstr>
      <vt:lpstr>Margin</vt:lpstr>
      <vt:lpstr>Box-sizing</vt:lpstr>
      <vt:lpstr>Box-sizing 예제</vt:lpstr>
      <vt:lpstr>위치 속성이란?</vt:lpstr>
      <vt:lpstr>Static</vt:lpstr>
      <vt:lpstr>Static 예제</vt:lpstr>
      <vt:lpstr>Relative</vt:lpstr>
      <vt:lpstr>Relative 예제</vt:lpstr>
      <vt:lpstr>Absolute</vt:lpstr>
      <vt:lpstr>Absolute 예제</vt:lpstr>
      <vt:lpstr>Absolute 예제</vt:lpstr>
      <vt:lpstr>Fixed</vt:lpstr>
      <vt:lpstr>Fixed 예제</vt:lpstr>
      <vt:lpstr>Sticky</vt:lpstr>
      <vt:lpstr>Sticky 예제</vt:lpstr>
      <vt:lpstr>Float</vt:lpstr>
      <vt:lpstr>Float 예제</vt:lpstr>
      <vt:lpstr>Clear</vt:lpstr>
      <vt:lpstr>Clear 예제</vt:lpstr>
      <vt:lpstr>Overflow</vt:lpstr>
      <vt:lpstr>Overflow 예제</vt:lpstr>
      <vt:lpstr>Z-index</vt:lpstr>
      <vt:lpstr>Z-index 예제</vt:lpstr>
      <vt:lpstr>수고하셨습니다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입력해주세요.</dc:title>
  <dc:creator>USER</dc:creator>
  <cp:lastModifiedBy>윤아 허</cp:lastModifiedBy>
  <cp:revision>97</cp:revision>
  <dcterms:created xsi:type="dcterms:W3CDTF">2018-03-25T02:38:54Z</dcterms:created>
  <dcterms:modified xsi:type="dcterms:W3CDTF">2023-05-05T21:38:04Z</dcterms:modified>
</cp:coreProperties>
</file>